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84" r:id="rId5"/>
    <p:sldId id="285" r:id="rId6"/>
    <p:sldId id="286" r:id="rId7"/>
    <p:sldId id="28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7" r:id="rId22"/>
    <p:sldId id="280" r:id="rId23"/>
    <p:sldId id="279" r:id="rId24"/>
    <p:sldId id="272" r:id="rId25"/>
    <p:sldId id="273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Principal component analysis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pca</a:t>
            </a:r>
            <a:r>
              <a:rPr lang="en-US" dirty="0"/>
              <a:t>)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84332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D596977-6840-354A-9BC4-2D71E6D6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4816" r="8844" b="10306"/>
          <a:stretch/>
        </p:blipFill>
        <p:spPr>
          <a:xfrm>
            <a:off x="186004" y="610220"/>
            <a:ext cx="11819992" cy="5637559"/>
          </a:xfrm>
        </p:spPr>
      </p:pic>
    </p:spTree>
    <p:extLst>
      <p:ext uri="{BB962C8B-B14F-4D97-AF65-F5344CB8AC3E}">
        <p14:creationId xmlns:p14="http://schemas.microsoft.com/office/powerpoint/2010/main" val="40262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F42E96-7370-6948-A6AF-28DAA2B48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382"/>
          <a:stretch/>
        </p:blipFill>
        <p:spPr>
          <a:xfrm>
            <a:off x="-40564" y="0"/>
            <a:ext cx="12273128" cy="6857999"/>
          </a:xfrm>
        </p:spPr>
      </p:pic>
    </p:spTree>
    <p:extLst>
      <p:ext uri="{BB962C8B-B14F-4D97-AF65-F5344CB8AC3E}">
        <p14:creationId xmlns:p14="http://schemas.microsoft.com/office/powerpoint/2010/main" val="41752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294136-D7D6-B849-AF5A-0988CE11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21966"/>
            <a:ext cx="11975171" cy="6736034"/>
          </a:xfrm>
        </p:spPr>
      </p:pic>
    </p:spTree>
    <p:extLst>
      <p:ext uri="{BB962C8B-B14F-4D97-AF65-F5344CB8AC3E}">
        <p14:creationId xmlns:p14="http://schemas.microsoft.com/office/powerpoint/2010/main" val="216702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6A74901-3384-B546-A985-520CE68A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52659"/>
            <a:ext cx="12098383" cy="6805341"/>
          </a:xfrm>
        </p:spPr>
      </p:pic>
    </p:spTree>
    <p:extLst>
      <p:ext uri="{BB962C8B-B14F-4D97-AF65-F5344CB8AC3E}">
        <p14:creationId xmlns:p14="http://schemas.microsoft.com/office/powerpoint/2010/main" val="402535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E83499-1654-224F-989D-CDCCFCC1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1485" r="8929" b="6481"/>
          <a:stretch/>
        </p:blipFill>
        <p:spPr>
          <a:xfrm>
            <a:off x="-186508" y="1"/>
            <a:ext cx="12565015" cy="6504877"/>
          </a:xfrm>
        </p:spPr>
      </p:pic>
    </p:spTree>
    <p:extLst>
      <p:ext uri="{BB962C8B-B14F-4D97-AF65-F5344CB8AC3E}">
        <p14:creationId xmlns:p14="http://schemas.microsoft.com/office/powerpoint/2010/main" val="167620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C985437-3F32-434B-BC22-4CBE1C78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-240816"/>
            <a:ext cx="13048236" cy="7339632"/>
          </a:xfrm>
        </p:spPr>
      </p:pic>
    </p:spTree>
    <p:extLst>
      <p:ext uri="{BB962C8B-B14F-4D97-AF65-F5344CB8AC3E}">
        <p14:creationId xmlns:p14="http://schemas.microsoft.com/office/powerpoint/2010/main" val="148936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6DDE5EF-E21B-5446-8C67-956A88A5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6723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9031C0-89A6-8F48-B6EF-9ACF6F5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356778" y="-200687"/>
            <a:ext cx="12548778" cy="7058687"/>
          </a:xfrm>
        </p:spPr>
      </p:pic>
    </p:spTree>
    <p:extLst>
      <p:ext uri="{BB962C8B-B14F-4D97-AF65-F5344CB8AC3E}">
        <p14:creationId xmlns:p14="http://schemas.microsoft.com/office/powerpoint/2010/main" val="100795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5251BE-7628-D54A-9E59-937ADDC4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697"/>
          <a:stretch/>
        </p:blipFill>
        <p:spPr>
          <a:xfrm>
            <a:off x="-1" y="0"/>
            <a:ext cx="12192001" cy="6535854"/>
          </a:xfrm>
        </p:spPr>
      </p:pic>
    </p:spTree>
    <p:extLst>
      <p:ext uri="{BB962C8B-B14F-4D97-AF65-F5344CB8AC3E}">
        <p14:creationId xmlns:p14="http://schemas.microsoft.com/office/powerpoint/2010/main" val="411023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9DB2450-44F8-744B-9261-07C002EB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952"/>
          <a:stretch/>
        </p:blipFill>
        <p:spPr>
          <a:xfrm>
            <a:off x="230974" y="80362"/>
            <a:ext cx="11730051" cy="6777638"/>
          </a:xfrm>
        </p:spPr>
      </p:pic>
    </p:spTree>
    <p:extLst>
      <p:ext uri="{BB962C8B-B14F-4D97-AF65-F5344CB8AC3E}">
        <p14:creationId xmlns:p14="http://schemas.microsoft.com/office/powerpoint/2010/main" val="15150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E707-D053-7949-AECB-3C113576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466AC-53B0-E246-ADF8-4FA3F1A13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680980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3D4251"/>
                </a:solidFill>
                <a:effectLst/>
                <a:latin typeface="Lora"/>
              </a:rPr>
              <a:t>Principal Component Analysis (PCA) is a </a:t>
            </a:r>
            <a:r>
              <a:rPr lang="en-US" b="1" i="0" u="none" strike="noStrike" dirty="0">
                <a:solidFill>
                  <a:srgbClr val="3D4251"/>
                </a:solidFill>
                <a:effectLst/>
                <a:latin typeface="Lora"/>
              </a:rPr>
              <a:t>linear dimensionality reduction</a:t>
            </a:r>
            <a:r>
              <a:rPr lang="en-US" b="0" i="0" u="none" strike="noStrike" dirty="0">
                <a:solidFill>
                  <a:srgbClr val="3D4251"/>
                </a:solidFill>
                <a:effectLst/>
                <a:latin typeface="Lora"/>
              </a:rPr>
              <a:t> technique that can be utilized for extracting information from a </a:t>
            </a:r>
            <a:r>
              <a:rPr lang="en-US" b="0" i="1" u="none" strike="noStrike" dirty="0">
                <a:solidFill>
                  <a:srgbClr val="3D4251"/>
                </a:solidFill>
                <a:effectLst/>
                <a:latin typeface="Lora"/>
              </a:rPr>
              <a:t>high-</a:t>
            </a:r>
            <a:r>
              <a:rPr lang="en-US" b="0" i="0" u="none" strike="noStrike" dirty="0">
                <a:solidFill>
                  <a:srgbClr val="3D4251"/>
                </a:solidFill>
                <a:effectLst/>
                <a:latin typeface="Lora"/>
              </a:rPr>
              <a:t>dimensional space by projecting it into a </a:t>
            </a:r>
            <a:r>
              <a:rPr lang="en-US" b="0" i="1" u="none" strike="noStrike" dirty="0">
                <a:solidFill>
                  <a:srgbClr val="3D4251"/>
                </a:solidFill>
                <a:effectLst/>
                <a:latin typeface="Lora"/>
              </a:rPr>
              <a:t>lower</a:t>
            </a:r>
            <a:r>
              <a:rPr lang="en-US" b="0" i="0" u="none" strike="noStrike" dirty="0">
                <a:solidFill>
                  <a:srgbClr val="3D4251"/>
                </a:solidFill>
                <a:effectLst/>
                <a:latin typeface="Lora"/>
              </a:rPr>
              <a:t>-dimensional sub-space.</a:t>
            </a:r>
          </a:p>
          <a:p>
            <a:r>
              <a:rPr lang="en-US" dirty="0">
                <a:solidFill>
                  <a:srgbClr val="3D4251"/>
                </a:solidFill>
                <a:latin typeface="Lora"/>
              </a:rPr>
              <a:t>Applied in </a:t>
            </a:r>
            <a:r>
              <a:rPr lang="en-US" b="1" dirty="0">
                <a:solidFill>
                  <a:srgbClr val="3D4251"/>
                </a:solidFill>
                <a:latin typeface="Lora"/>
              </a:rPr>
              <a:t>Data visualization</a:t>
            </a:r>
            <a:r>
              <a:rPr lang="en-US" dirty="0">
                <a:solidFill>
                  <a:srgbClr val="3D4251"/>
                </a:solidFill>
                <a:latin typeface="Lora"/>
              </a:rPr>
              <a:t>.</a:t>
            </a:r>
            <a:endParaRPr lang="en-US" b="0" i="0" u="none" strike="noStrike" dirty="0">
              <a:solidFill>
                <a:srgbClr val="3D4251"/>
              </a:solidFill>
              <a:effectLst/>
              <a:latin typeface="Lor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4840B-669D-3B42-ADEE-92AAF5CF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3" y="2638044"/>
            <a:ext cx="2315364" cy="23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4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C21C945-61D2-C04E-B134-04D854E7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148373" y="0"/>
            <a:ext cx="11895253" cy="6691080"/>
          </a:xfrm>
        </p:spPr>
      </p:pic>
    </p:spTree>
    <p:extLst>
      <p:ext uri="{BB962C8B-B14F-4D97-AF65-F5344CB8AC3E}">
        <p14:creationId xmlns:p14="http://schemas.microsoft.com/office/powerpoint/2010/main" val="15590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B041A31-5517-5748-9C15-5E0A5B5F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230217" y="0"/>
            <a:ext cx="12652434" cy="7116994"/>
          </a:xfrm>
        </p:spPr>
      </p:pic>
    </p:spTree>
    <p:extLst>
      <p:ext uri="{BB962C8B-B14F-4D97-AF65-F5344CB8AC3E}">
        <p14:creationId xmlns:p14="http://schemas.microsoft.com/office/powerpoint/2010/main" val="1109829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8F053B-A71F-4944-B210-4C44BC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229942" y="258685"/>
            <a:ext cx="11732115" cy="6599315"/>
          </a:xfrm>
        </p:spPr>
      </p:pic>
    </p:spTree>
    <p:extLst>
      <p:ext uri="{BB962C8B-B14F-4D97-AF65-F5344CB8AC3E}">
        <p14:creationId xmlns:p14="http://schemas.microsoft.com/office/powerpoint/2010/main" val="4004413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A81A345-3EF8-EC4F-BE60-609268CE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335191" y="0"/>
            <a:ext cx="12862381" cy="7235090"/>
          </a:xfrm>
        </p:spPr>
      </p:pic>
    </p:spTree>
    <p:extLst>
      <p:ext uri="{BB962C8B-B14F-4D97-AF65-F5344CB8AC3E}">
        <p14:creationId xmlns:p14="http://schemas.microsoft.com/office/powerpoint/2010/main" val="122087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F8539D1-F966-B447-AAB7-BDD80CC2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959"/>
          <a:stretch/>
        </p:blipFill>
        <p:spPr>
          <a:xfrm>
            <a:off x="-228289" y="285014"/>
            <a:ext cx="12166944" cy="6572986"/>
          </a:xfrm>
        </p:spPr>
      </p:pic>
    </p:spTree>
    <p:extLst>
      <p:ext uri="{BB962C8B-B14F-4D97-AF65-F5344CB8AC3E}">
        <p14:creationId xmlns:p14="http://schemas.microsoft.com/office/powerpoint/2010/main" val="802391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3B1A72-4E18-F74E-90CB-FC744F73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6" t="487" r="9053" b="4204"/>
          <a:stretch/>
        </p:blipFill>
        <p:spPr>
          <a:xfrm>
            <a:off x="-119703" y="-33666"/>
            <a:ext cx="12571897" cy="6924664"/>
          </a:xfrm>
        </p:spPr>
      </p:pic>
    </p:spTree>
    <p:extLst>
      <p:ext uri="{BB962C8B-B14F-4D97-AF65-F5344CB8AC3E}">
        <p14:creationId xmlns:p14="http://schemas.microsoft.com/office/powerpoint/2010/main" val="10980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1A8A90C-C581-D348-BD8D-CF7D68F9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8" t="23563" r="15206" b="-11685"/>
          <a:stretch/>
        </p:blipFill>
        <p:spPr>
          <a:xfrm>
            <a:off x="-883505" y="0"/>
            <a:ext cx="13625163" cy="792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9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5EC5-4D04-E94D-8F7A-F81BFA01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88390A-8C4B-3B44-80CD-6AF705B34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63"/>
          <a:stretch/>
        </p:blipFill>
        <p:spPr>
          <a:xfrm>
            <a:off x="0" y="-1"/>
            <a:ext cx="13564082" cy="7155367"/>
          </a:xfrm>
        </p:spPr>
      </p:pic>
    </p:spTree>
    <p:extLst>
      <p:ext uri="{BB962C8B-B14F-4D97-AF65-F5344CB8AC3E}">
        <p14:creationId xmlns:p14="http://schemas.microsoft.com/office/powerpoint/2010/main" val="351680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71F8-4E97-3E43-984F-0EFA8650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D749-5C2B-F04A-98C3-C95C2C18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.SFUI-Semibold"/>
              </a:rPr>
              <a:t>Dimensionality reduction</a:t>
            </a:r>
            <a:r>
              <a:rPr lang="en-US" i="0" dirty="0">
                <a:solidFill>
                  <a:schemeClr val="tx1"/>
                </a:solidFill>
                <a:effectLst/>
                <a:latin typeface=".SFUI-Regular"/>
              </a:rPr>
              <a:t>, or </a:t>
            </a:r>
            <a:r>
              <a:rPr lang="en-US" i="0" dirty="0">
                <a:solidFill>
                  <a:schemeClr val="tx1"/>
                </a:solidFill>
                <a:effectLst/>
                <a:latin typeface=".SFUI-Semibold"/>
              </a:rPr>
              <a:t>dimension reduction</a:t>
            </a:r>
            <a:r>
              <a:rPr lang="en-US" i="0" dirty="0">
                <a:solidFill>
                  <a:schemeClr val="tx1"/>
                </a:solidFill>
                <a:effectLst/>
                <a:latin typeface=".SFUI-Regular"/>
              </a:rPr>
              <a:t>, is the transformation of data from a high-dimensional space into a low-dimensional space so that the low-dimensional representation retains some meaningful properties of the original data, ideally close to its </a:t>
            </a:r>
            <a:r>
              <a:rPr lang="en-US" b="1" i="0" dirty="0">
                <a:solidFill>
                  <a:schemeClr val="tx1"/>
                </a:solidFill>
                <a:effectLst/>
                <a:latin typeface=".SFUI-Regular"/>
              </a:rPr>
              <a:t>intrinsic dimension.</a:t>
            </a:r>
            <a:endParaRPr lang="en-US" b="1" dirty="0">
              <a:solidFill>
                <a:schemeClr val="tx1"/>
              </a:solidFill>
              <a:effectLst/>
              <a:latin typeface=".SF UI"/>
            </a:endParaRP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1691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068B-89D1-A142-80D5-B76870F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n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C001-70B9-944F-8BB2-C22B1E3F4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Housing data:</a:t>
            </a:r>
          </a:p>
          <a:p>
            <a:r>
              <a:rPr lang="en-US" dirty="0"/>
              <a:t>Size </a:t>
            </a:r>
          </a:p>
          <a:p>
            <a:r>
              <a:rPr lang="en-US" dirty="0"/>
              <a:t>Number of rooms</a:t>
            </a:r>
          </a:p>
          <a:p>
            <a:r>
              <a:rPr lang="en-US" dirty="0"/>
              <a:t>Number of bathrooms</a:t>
            </a:r>
          </a:p>
          <a:p>
            <a:r>
              <a:rPr lang="en-US" dirty="0"/>
              <a:t>Schools around</a:t>
            </a:r>
          </a:p>
          <a:p>
            <a:r>
              <a:rPr lang="en-US" dirty="0"/>
              <a:t>Crime Rate</a:t>
            </a:r>
          </a:p>
          <a:p>
            <a:endParaRPr lang="en-EG" b="1" dirty="0"/>
          </a:p>
        </p:txBody>
      </p:sp>
    </p:spTree>
    <p:extLst>
      <p:ext uri="{BB962C8B-B14F-4D97-AF65-F5344CB8AC3E}">
        <p14:creationId xmlns:p14="http://schemas.microsoft.com/office/powerpoint/2010/main" val="272837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7B79-841A-6F4E-A8A6-DA637BBB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data</a:t>
            </a: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4C0A9C-F3F3-F040-BB28-4F9EB2D6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10" t="21479" r="17149" b="11567"/>
          <a:stretch/>
        </p:blipFill>
        <p:spPr>
          <a:xfrm>
            <a:off x="2231136" y="2569347"/>
            <a:ext cx="7729728" cy="4270484"/>
          </a:xfrm>
        </p:spPr>
      </p:pic>
    </p:spTree>
    <p:extLst>
      <p:ext uri="{BB962C8B-B14F-4D97-AF65-F5344CB8AC3E}">
        <p14:creationId xmlns:p14="http://schemas.microsoft.com/office/powerpoint/2010/main" val="8052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083-12D8-8B4A-B892-59F09D9F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344E38-AD9F-A24C-B26E-A50CBF12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97" r="12073"/>
          <a:stretch/>
        </p:blipFill>
        <p:spPr>
          <a:xfrm>
            <a:off x="-42481" y="0"/>
            <a:ext cx="12276962" cy="7451187"/>
          </a:xfrm>
        </p:spPr>
      </p:pic>
    </p:spTree>
    <p:extLst>
      <p:ext uri="{BB962C8B-B14F-4D97-AF65-F5344CB8AC3E}">
        <p14:creationId xmlns:p14="http://schemas.microsoft.com/office/powerpoint/2010/main" val="14778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26C-03EE-824D-A704-F30CAB2F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39F1E8-A008-C24D-966E-239886933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73" r="11151"/>
          <a:stretch/>
        </p:blipFill>
        <p:spPr>
          <a:xfrm>
            <a:off x="-142587" y="0"/>
            <a:ext cx="12477174" cy="7393463"/>
          </a:xfrm>
        </p:spPr>
      </p:pic>
    </p:spTree>
    <p:extLst>
      <p:ext uri="{BB962C8B-B14F-4D97-AF65-F5344CB8AC3E}">
        <p14:creationId xmlns:p14="http://schemas.microsoft.com/office/powerpoint/2010/main" val="12226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5910-1DD7-6E40-8166-725536A8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Example 2</a:t>
            </a:r>
            <a:br>
              <a:rPr lang="en-US" dirty="0"/>
            </a:b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51C6C6-8422-924F-A193-D308AE3F5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71" r="8614" b="15048"/>
          <a:stretch/>
        </p:blipFill>
        <p:spPr>
          <a:xfrm>
            <a:off x="1772682" y="2370242"/>
            <a:ext cx="8646636" cy="4041710"/>
          </a:xfrm>
        </p:spPr>
      </p:pic>
    </p:spTree>
    <p:extLst>
      <p:ext uri="{BB962C8B-B14F-4D97-AF65-F5344CB8AC3E}">
        <p14:creationId xmlns:p14="http://schemas.microsoft.com/office/powerpoint/2010/main" val="166659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69BA07-DB74-0D4E-BF0E-9574F8225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98"/>
          <a:stretch/>
        </p:blipFill>
        <p:spPr>
          <a:xfrm>
            <a:off x="203751" y="114610"/>
            <a:ext cx="11784498" cy="6390268"/>
          </a:xfrm>
        </p:spPr>
      </p:pic>
    </p:spTree>
    <p:extLst>
      <p:ext uri="{BB962C8B-B14F-4D97-AF65-F5344CB8AC3E}">
        <p14:creationId xmlns:p14="http://schemas.microsoft.com/office/powerpoint/2010/main" val="29535807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Parcel</vt:lpstr>
      <vt:lpstr>Principal component analysis  (pca)</vt:lpstr>
      <vt:lpstr>PCA</vt:lpstr>
      <vt:lpstr>Dimensionality reduction</vt:lpstr>
      <vt:lpstr>Example 1</vt:lpstr>
      <vt:lpstr>Housing data</vt:lpstr>
      <vt:lpstr>PowerPoint Presentation</vt:lpstr>
      <vt:lpstr>PowerPoint Presentation</vt:lpstr>
      <vt:lpstr> Example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 (pca)</dc:title>
  <dc:creator>renad.taher12@gmail.com</dc:creator>
  <cp:lastModifiedBy>renad.taher12@gmail.com</cp:lastModifiedBy>
  <cp:revision>4</cp:revision>
  <dcterms:created xsi:type="dcterms:W3CDTF">2020-11-15T15:50:45Z</dcterms:created>
  <dcterms:modified xsi:type="dcterms:W3CDTF">2020-11-22T18:18:02Z</dcterms:modified>
</cp:coreProperties>
</file>